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9" r:id="rId4"/>
    <p:sldId id="272" r:id="rId5"/>
    <p:sldId id="271" r:id="rId6"/>
    <p:sldId id="270" r:id="rId7"/>
    <p:sldId id="273" r:id="rId8"/>
    <p:sldId id="274" r:id="rId9"/>
    <p:sldId id="268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-474" y="-90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F04828AC-7B89-424F-8D4F-6203B421AB6C}"/>
              </a:ext>
            </a:extLst>
          </p:cNvPr>
          <p:cNvGrpSpPr/>
          <p:nvPr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=""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="" xmlns:a16="http://schemas.microsoft.com/office/drawing/2014/main" id="{E1869F4E-AA23-4791-A53C-DC93E3BB55FD}"/>
                </a:ext>
              </a:extLst>
            </p:cNvPr>
            <p:cNvCxnSpPr/>
            <p:nvPr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="" xmlns:a16="http://schemas.microsoft.com/office/drawing/2014/main" id="{1FB73DAA-E35F-4526-B061-D165824ACF74}"/>
                </a:ext>
              </a:extLst>
            </p:cNvPr>
            <p:cNvCxnSpPr/>
            <p:nvPr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=""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=""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=""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="" xmlns:a16="http://schemas.microsoft.com/office/drawing/2014/main" id="{F7D8A590-6B40-DF42-8053-54DB985DA2E2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=""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=""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DE62F630-DEEB-4C97-9FC4-DDEB9B859916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=""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=""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=""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 - External">
  <p:cSld name="Cover - External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icture Placeholder 7">
            <a:extLst>
              <a:ext uri="{FF2B5EF4-FFF2-40B4-BE49-F238E27FC236}">
                <a16:creationId xmlns="" xmlns:a16="http://schemas.microsoft.com/office/drawing/2014/main" id="{7C79A48C-1403-482D-B586-B39E20C11C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5"/>
            <a:ext cx="9144020" cy="4458394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573781" y="-225"/>
            <a:ext cx="0" cy="709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1" y="2036996"/>
            <a:ext cx="320825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5891400" y="2036996"/>
            <a:ext cx="325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4;p2"/>
          <p:cNvCxnSpPr>
            <a:cxnSpLocks/>
          </p:cNvCxnSpPr>
          <p:nvPr/>
        </p:nvCxnSpPr>
        <p:spPr>
          <a:xfrm>
            <a:off x="4573781" y="1978625"/>
            <a:ext cx="0" cy="247664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="" xmlns:a16="http://schemas.microsoft.com/office/drawing/2014/main" id="{BE742695-9DC9-4301-B40B-68B6916078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7" name="Text Placeholder 17">
            <a:extLst>
              <a:ext uri="{FF2B5EF4-FFF2-40B4-BE49-F238E27FC236}">
                <a16:creationId xmlns="" xmlns:a16="http://schemas.microsoft.com/office/drawing/2014/main" id="{49A16940-1794-47A4-A8B4-16537A560F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3566" y="3554792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208" name="Text Placeholder 17">
            <a:extLst>
              <a:ext uri="{FF2B5EF4-FFF2-40B4-BE49-F238E27FC236}">
                <a16:creationId xmlns="" xmlns:a16="http://schemas.microsoft.com/office/drawing/2014/main" id="{6585959F-522A-42EA-8320-24EDD97593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3566" y="3822586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sp>
        <p:nvSpPr>
          <p:cNvPr id="209" name="Date Placeholder 8">
            <a:extLst>
              <a:ext uri="{FF2B5EF4-FFF2-40B4-BE49-F238E27FC236}">
                <a16:creationId xmlns="" xmlns:a16="http://schemas.microsoft.com/office/drawing/2014/main" id="{25804725-EB5F-4C88-94C6-FF5BAD3DE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123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grpSp>
        <p:nvGrpSpPr>
          <p:cNvPr id="234" name="Group 233">
            <a:extLst>
              <a:ext uri="{FF2B5EF4-FFF2-40B4-BE49-F238E27FC236}">
                <a16:creationId xmlns="" xmlns:a16="http://schemas.microsoft.com/office/drawing/2014/main" id="{31C276B1-CEB0-40DF-9C35-C7488CB4AA72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235" name="Rectangle 188">
              <a:extLst>
                <a:ext uri="{FF2B5EF4-FFF2-40B4-BE49-F238E27FC236}">
                  <a16:creationId xmlns="" xmlns:a16="http://schemas.microsoft.com/office/drawing/2014/main" id="{E93B5AA9-A5DA-4C8B-9D5B-4718F6672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6" name="Freeform 189">
              <a:extLst>
                <a:ext uri="{FF2B5EF4-FFF2-40B4-BE49-F238E27FC236}">
                  <a16:creationId xmlns="" xmlns:a16="http://schemas.microsoft.com/office/drawing/2014/main" id="{9826341B-C2CD-4694-B3D5-C12C43540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237" name="Freeform 190">
              <a:extLst>
                <a:ext uri="{FF2B5EF4-FFF2-40B4-BE49-F238E27FC236}">
                  <a16:creationId xmlns="" xmlns:a16="http://schemas.microsoft.com/office/drawing/2014/main" id="{BF74283C-F1AC-445F-A195-E7A8454A5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5968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=""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=""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=""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=""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=""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=""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=""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=""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=""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=""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D842159-5CB1-4D60-9F84-C0BEA0537756}"/>
              </a:ext>
            </a:extLst>
          </p:cNvPr>
          <p:cNvSpPr/>
          <p:nvPr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=""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=""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="" xmlns:a16="http://schemas.microsoft.com/office/drawing/2014/main" id="{E68BC69D-28C9-4273-B645-E47A26EBD6AB}"/>
              </a:ext>
            </a:extLst>
          </p:cNvPr>
          <p:cNvSpPr/>
          <p:nvPr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=""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=""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=""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=""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=""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=""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="" xmlns:a16="http://schemas.microsoft.com/office/drawing/2014/main" id="{E68BC69D-28C9-4273-B645-E47A26EBD6AB}"/>
              </a:ext>
            </a:extLst>
          </p:cNvPr>
          <p:cNvSpPr/>
          <p:nvPr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=""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=""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=""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=""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=""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=""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=""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=""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=""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=""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=""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=""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=""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352FC07-A25D-46A9-B9E8-488E2B969D41}"/>
              </a:ext>
            </a:extLst>
          </p:cNvPr>
          <p:cNvGrpSpPr/>
          <p:nvPr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=""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=""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=""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2504CC6-8243-420C-92F8-4ECE623AB447}"/>
              </a:ext>
            </a:extLst>
          </p:cNvPr>
          <p:cNvSpPr txBox="1"/>
          <p:nvPr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=""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=""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6.12.2022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=""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3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AF79390-6FDB-4D34-90D1-BBD81CDD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468"/>
            <a:ext cx="8911525" cy="1008000"/>
          </a:xfrm>
        </p:spPr>
        <p:txBody>
          <a:bodyPr/>
          <a:lstStyle/>
          <a:p>
            <a:r>
              <a:rPr lang="en-US" sz="2000" dirty="0" smtClean="0">
                <a:solidFill>
                  <a:schemeClr val="bg1"/>
                </a:solidFill>
              </a:rPr>
              <a:t>Erasmus+ project ECOBIAS </a:t>
            </a:r>
            <a:r>
              <a:rPr lang="en-US" sz="2000" dirty="0">
                <a:solidFill>
                  <a:schemeClr val="bg1"/>
                </a:solidFill>
              </a:rPr>
              <a:t/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WP 5 DISSEMINATION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5.5. </a:t>
            </a:r>
            <a:r>
              <a:rPr lang="en-US" sz="3200" b="0" dirty="0" smtClean="0">
                <a:solidFill>
                  <a:schemeClr val="tx1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</a:t>
            </a:r>
            <a:r>
              <a:rPr lang="en-US" sz="3200" b="0" dirty="0">
                <a:solidFill>
                  <a:schemeClr val="tx1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tables with stakeholders </a:t>
            </a:r>
            <a:r>
              <a:rPr lang="en-US" b="0" dirty="0"/>
              <a:t>	</a:t>
            </a:r>
            <a:br>
              <a:rPr lang="en-US" b="0" dirty="0"/>
            </a:br>
            <a:endParaRPr lang="sr-Latn-BA" dirty="0" smtClean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811123"/>
            <a:ext cx="4570217" cy="513900"/>
          </a:xfrm>
        </p:spPr>
        <p:txBody>
          <a:bodyPr/>
          <a:lstStyle/>
          <a:p>
            <a:r>
              <a:rPr lang="sr-Latn-BA" sz="1600" dirty="0" smtClean="0">
                <a:solidFill>
                  <a:schemeClr val="tx2"/>
                </a:solidFill>
              </a:rPr>
              <a:t>Svjetlana Lolić  </a:t>
            </a:r>
          </a:p>
          <a:p>
            <a:r>
              <a:rPr lang="sr-Latn-BA" sz="1600" dirty="0" smtClean="0">
                <a:solidFill>
                  <a:schemeClr val="tx2"/>
                </a:solidFill>
              </a:rPr>
              <a:t>09.12.2022.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5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0"/>
            <a:ext cx="88497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tables with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aim of round tables is primarily to create proactive strategy with stakeholders in the field of ecological monitoring and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bioassessment</a:t>
            </a:r>
            <a:endParaRPr lang="en-US" sz="2400" dirty="0">
              <a:latin typeface="+mn-lt"/>
            </a:endParaRPr>
          </a:p>
          <a:p>
            <a:endParaRPr lang="sr-Latn-BA" sz="2400" dirty="0" smtClean="0">
              <a:latin typeface="+mn-lt"/>
            </a:endParaRPr>
          </a:p>
          <a:p>
            <a:endParaRPr lang="en-US" sz="2400" dirty="0" smtClean="0">
              <a:latin typeface="+mn-lt"/>
            </a:endParaRPr>
          </a:p>
          <a:p>
            <a:endParaRPr lang="en-US" sz="2400" dirty="0" err="1" smtClean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239" y="2142678"/>
            <a:ext cx="52966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Myriad Pro"/>
              </a:rPr>
              <a:t>1</a:t>
            </a:r>
            <a:r>
              <a:rPr lang="en-GB" sz="2400" dirty="0"/>
              <a:t>4 Round tables at PC HEIs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dirty="0"/>
              <a:t>First round tables - 7 events: </a:t>
            </a:r>
            <a:r>
              <a:rPr lang="en-GB" sz="2400" dirty="0" smtClean="0"/>
              <a:t>06-15 </a:t>
            </a:r>
            <a:r>
              <a:rPr lang="en-GB" sz="2400" dirty="0"/>
              <a:t>of October, 2021.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dirty="0"/>
              <a:t>Second round tables - 7 events: 22</a:t>
            </a:r>
            <a:r>
              <a:rPr lang="en-GB" sz="2400" baseline="30000" dirty="0"/>
              <a:t>nd</a:t>
            </a:r>
            <a:r>
              <a:rPr lang="en-GB" sz="2400" dirty="0"/>
              <a:t> of May – 11</a:t>
            </a:r>
            <a:r>
              <a:rPr lang="en-GB" sz="2400" baseline="30000" dirty="0"/>
              <a:t>th</a:t>
            </a:r>
            <a:r>
              <a:rPr lang="en-GB" sz="2400" dirty="0"/>
              <a:t> of June, 2022. </a:t>
            </a:r>
            <a:r>
              <a:rPr lang="sr-Latn-BA" sz="2400" dirty="0"/>
              <a:t>(</a:t>
            </a:r>
            <a:r>
              <a:rPr lang="sr-Latn-BA" sz="2400" dirty="0" smtClean="0"/>
              <a:t>UDG: </a:t>
            </a:r>
            <a:r>
              <a:rPr lang="en-GB" sz="2400" dirty="0"/>
              <a:t>4</a:t>
            </a:r>
            <a:r>
              <a:rPr lang="en-GB" sz="2400" baseline="30000" dirty="0"/>
              <a:t>th</a:t>
            </a:r>
            <a:r>
              <a:rPr lang="en-GB" sz="2400" dirty="0"/>
              <a:t> of November, 2022.</a:t>
            </a:r>
            <a:r>
              <a:rPr lang="sr-Latn-BA" sz="2400" dirty="0"/>
              <a:t>)</a:t>
            </a:r>
            <a:endParaRPr lang="en-US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26" y="1984809"/>
            <a:ext cx="3422467" cy="256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481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0"/>
            <a:ext cx="884975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tables with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+mn-lt"/>
              </a:rPr>
              <a:t>target </a:t>
            </a:r>
            <a:r>
              <a:rPr lang="en-US" sz="2400" dirty="0">
                <a:latin typeface="+mn-lt"/>
              </a:rPr>
              <a:t>groups: </a:t>
            </a:r>
            <a:r>
              <a:rPr lang="en-US" sz="2400" dirty="0" smtClean="0">
                <a:latin typeface="+mn-lt"/>
              </a:rPr>
              <a:t>stakeholders,</a:t>
            </a:r>
            <a:r>
              <a:rPr lang="sr-Latn-BA" sz="2400" dirty="0" smtClean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public </a:t>
            </a:r>
            <a:r>
              <a:rPr lang="en-US" sz="2400" dirty="0">
                <a:latin typeface="+mn-lt"/>
              </a:rPr>
              <a:t>sector, local </a:t>
            </a:r>
            <a:r>
              <a:rPr lang="en-US" sz="2400" dirty="0" smtClean="0">
                <a:latin typeface="+mn-lt"/>
              </a:rPr>
              <a:t>communities</a:t>
            </a:r>
            <a:r>
              <a:rPr lang="sr-Latn-BA" sz="2400" dirty="0" smtClean="0">
                <a:latin typeface="+mn-lt"/>
              </a:rPr>
              <a:t>, NGOs, </a:t>
            </a:r>
            <a:r>
              <a:rPr lang="sr-Latn-BA" sz="2400" dirty="0">
                <a:latin typeface="+mn-lt"/>
              </a:rPr>
              <a:t>water quality testing </a:t>
            </a:r>
            <a:r>
              <a:rPr lang="sr-Latn-BA" sz="2400" dirty="0" smtClean="0">
                <a:latin typeface="+mn-lt"/>
              </a:rPr>
              <a:t>laboratories, </a:t>
            </a:r>
            <a:r>
              <a:rPr lang="en-US" sz="2400" dirty="0"/>
              <a:t>professors, </a:t>
            </a:r>
            <a:r>
              <a:rPr lang="en-US" sz="2400" dirty="0" smtClean="0"/>
              <a:t>students</a:t>
            </a:r>
            <a:r>
              <a:rPr lang="sr-Latn-BA" sz="2400" dirty="0" smtClean="0"/>
              <a:t> etc.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</a:rPr>
              <a:t>Total number of participants: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284</a:t>
            </a:r>
            <a:endParaRPr lang="sr-Latn-BA" sz="2400" dirty="0" smtClean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149" y="2008426"/>
            <a:ext cx="3500844" cy="262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4" y="2127416"/>
            <a:ext cx="3346498" cy="250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4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0"/>
            <a:ext cx="884975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tables with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Total </a:t>
            </a:r>
            <a:r>
              <a:rPr lang="en-GB" sz="2400" dirty="0"/>
              <a:t>visibility: number of posted articles: 49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 smtClean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2413"/>
            <a:ext cx="2541174" cy="1811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871" y="3016666"/>
            <a:ext cx="2540276" cy="17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3" b="4926"/>
          <a:stretch/>
        </p:blipFill>
        <p:spPr bwMode="auto">
          <a:xfrm>
            <a:off x="328927" y="1188619"/>
            <a:ext cx="5453410" cy="174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0"/>
          <a:stretch/>
        </p:blipFill>
        <p:spPr bwMode="auto">
          <a:xfrm>
            <a:off x="6085825" y="3207207"/>
            <a:ext cx="2165504" cy="1411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436" y="969112"/>
            <a:ext cx="1830281" cy="199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12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143692"/>
            <a:ext cx="884975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Topics</a:t>
            </a:r>
            <a:r>
              <a:rPr lang="sr-Latn-B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sr-Latn-BA" sz="2400" dirty="0" smtClean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 smtClean="0"/>
              <a:t>Enhancement </a:t>
            </a:r>
            <a:r>
              <a:rPr lang="sr-Latn-RS" sz="2400" dirty="0"/>
              <a:t>of Cooperation Between HEIs and the Real Sector in the Field of Management and Monitoring of Aquatic Resources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Water management in the service of a sustainable future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Water monitoring in Republic of Srpska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Biomonitoring of water in FBIH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Importance of biodiversity in the field of biomonitoring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Biomonitoring and position of endemic aquatic species in Bosnia and Herzegovina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Shortcomings of existing water monitoring in Republic of </a:t>
            </a:r>
            <a:r>
              <a:rPr lang="sr-Latn-RS" sz="2400" dirty="0" smtClean="0"/>
              <a:t>Srpska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356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0"/>
            <a:ext cx="884975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Topics</a:t>
            </a:r>
            <a:r>
              <a:rPr lang="sr-Latn-B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sr-Latn-BA" sz="2400" dirty="0" smtClean="0">
              <a:latin typeface="+mn-lt"/>
            </a:endParaRPr>
          </a:p>
          <a:p>
            <a:endParaRPr lang="en-US" sz="2400" dirty="0" smtClean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Water karst ecosystems - state and perspectives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 smtClean="0"/>
              <a:t>Challenges </a:t>
            </a:r>
            <a:r>
              <a:rPr lang="sr-Latn-RS" sz="2400" dirty="0"/>
              <a:t>of waste disposal and preservation of aquatic ecosystems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The importance of education and environmental monitoring in water quality protection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Water quality monitoring, environmental protection and ecological education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Remediation of the </a:t>
            </a:r>
            <a:r>
              <a:rPr lang="en-US" sz="2400" dirty="0" err="1"/>
              <a:t>Lašva</a:t>
            </a:r>
            <a:r>
              <a:rPr lang="en-US" sz="2400" dirty="0"/>
              <a:t> riverbed in the urban zone of </a:t>
            </a:r>
            <a:r>
              <a:rPr lang="en-US" sz="2400" dirty="0" err="1"/>
              <a:t>Travnik</a:t>
            </a:r>
            <a:r>
              <a:rPr lang="en-US" sz="2400" dirty="0"/>
              <a:t> as a contribution to the planning of green areas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Development of master curricula in ecological monitoring and aquatic </a:t>
            </a:r>
            <a:r>
              <a:rPr lang="en-US" sz="2400" dirty="0" err="1"/>
              <a:t>bioassessment</a:t>
            </a:r>
            <a:r>
              <a:rPr lang="en-US" sz="2400" dirty="0"/>
              <a:t> for Western Balkans HEIs/ECOBIAS</a:t>
            </a:r>
          </a:p>
        </p:txBody>
      </p:sp>
    </p:spTree>
    <p:extLst>
      <p:ext uri="{BB962C8B-B14F-4D97-AF65-F5344CB8AC3E}">
        <p14:creationId xmlns:p14="http://schemas.microsoft.com/office/powerpoint/2010/main" val="17310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3618" y="235132"/>
            <a:ext cx="88497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RS" sz="2400" dirty="0"/>
              <a:t>issues </a:t>
            </a:r>
            <a:r>
              <a:rPr lang="sr-Latn-RS" sz="2400" dirty="0" smtClean="0"/>
              <a:t>related </a:t>
            </a:r>
            <a:r>
              <a:rPr lang="sr-Latn-RS" sz="2400" dirty="0"/>
              <a:t>to biodiversity and biomonitoring in Bosnia and </a:t>
            </a:r>
            <a:r>
              <a:rPr lang="sr-Latn-RS" sz="2400" dirty="0" smtClean="0"/>
              <a:t>Herzegovina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IT solutions </a:t>
            </a:r>
            <a:r>
              <a:rPr lang="sr-Latn-BA" sz="2400" dirty="0"/>
              <a:t>in ecological </a:t>
            </a:r>
            <a:r>
              <a:rPr lang="sr-Latn-BA" sz="2400" dirty="0" smtClean="0"/>
              <a:t>monitoring: </a:t>
            </a:r>
            <a:r>
              <a:rPr lang="sr-Latn-RS" sz="2400" dirty="0" smtClean="0"/>
              <a:t>necessity </a:t>
            </a:r>
            <a:r>
              <a:rPr lang="sr-Latn-RS" sz="2400" dirty="0"/>
              <a:t>of creating a database in biodiversity research and creating the database of the biological indicator taxa for further application in ecological </a:t>
            </a:r>
            <a:r>
              <a:rPr lang="sr-Latn-RS" sz="2400" dirty="0" smtClean="0"/>
              <a:t>monitoring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RS" sz="2400" dirty="0" smtClean="0"/>
              <a:t>shortcomings </a:t>
            </a:r>
            <a:r>
              <a:rPr lang="sr-Latn-RS" sz="2400" dirty="0"/>
              <a:t>of existing </a:t>
            </a:r>
            <a:r>
              <a:rPr lang="en-US" sz="2400" dirty="0" smtClean="0"/>
              <a:t>legislation</a:t>
            </a:r>
            <a:endParaRPr lang="sr-Latn-R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RS" sz="2400" dirty="0" smtClean="0"/>
              <a:t>strengthen </a:t>
            </a:r>
            <a:r>
              <a:rPr lang="sr-Latn-RS" sz="2400" dirty="0"/>
              <a:t>cooperation between biologist and expert from public sector, stakeholders and nongovernmental </a:t>
            </a:r>
            <a:r>
              <a:rPr lang="sr-Latn-RS" sz="2400" dirty="0" smtClean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20501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96E5AA-6860-4CE1-A58E-4F1AF3161D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buSzPts val="800"/>
            </a:pPr>
            <a:fld id="{06B79511-F79E-4E5E-988F-193149E42EBF}" type="datetime1">
              <a:rPr lang="en-US" smtClean="0"/>
              <a:pPr>
                <a:buSzPts val="800"/>
              </a:pPr>
              <a:t>12/6/2022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40" y="0"/>
            <a:ext cx="88497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+mn-lt"/>
            </a:endParaRPr>
          </a:p>
          <a:p>
            <a:r>
              <a:rPr lang="sr-Latn-RS" sz="2400" dirty="0"/>
              <a:t>specific </a:t>
            </a:r>
            <a:r>
              <a:rPr lang="sr-Latn-RS" sz="2400" dirty="0" smtClean="0"/>
              <a:t>issues:</a:t>
            </a:r>
          </a:p>
          <a:p>
            <a:endParaRPr lang="sr-Latn-RS" sz="2400" dirty="0"/>
          </a:p>
          <a:p>
            <a:endParaRPr lang="sr-Latn-R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improvement </a:t>
            </a:r>
            <a:r>
              <a:rPr lang="en-GB" sz="2400" dirty="0"/>
              <a:t>the quality of Lake </a:t>
            </a:r>
            <a:r>
              <a:rPr lang="en-GB" sz="2400" dirty="0" err="1"/>
              <a:t>Modac</a:t>
            </a:r>
            <a:r>
              <a:rPr lang="en-GB" sz="2400" dirty="0"/>
              <a:t> and very polluted </a:t>
            </a:r>
            <a:r>
              <a:rPr lang="en-GB" sz="2400" dirty="0" err="1"/>
              <a:t>Spreča</a:t>
            </a:r>
            <a:r>
              <a:rPr lang="en-GB" sz="2400" dirty="0"/>
              <a:t> River, as well as </a:t>
            </a:r>
            <a:r>
              <a:rPr lang="en-US" sz="2400" dirty="0" err="1"/>
              <a:t>Lašva</a:t>
            </a:r>
            <a:r>
              <a:rPr lang="en-US" sz="2400" dirty="0"/>
              <a:t> </a:t>
            </a:r>
            <a:r>
              <a:rPr lang="en-US" sz="2400" dirty="0" smtClean="0"/>
              <a:t>riverbed</a:t>
            </a:r>
            <a:endParaRPr lang="sr-Latn-BA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New ways of disposing of waste</a:t>
            </a:r>
            <a:endParaRPr lang="sr-Latn-BA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BA" sz="2400" dirty="0"/>
              <a:t>Cyanotoxins in surface water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Potential dangers for the health of residents due to poor water quality were highlighted</a:t>
            </a:r>
            <a:endParaRPr lang="sr-Latn-R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r-Latn-RS" sz="2400" dirty="0" smtClean="0"/>
          </a:p>
        </p:txBody>
      </p:sp>
    </p:spTree>
    <p:extLst>
      <p:ext uri="{BB962C8B-B14F-4D97-AF65-F5344CB8AC3E}">
        <p14:creationId xmlns:p14="http://schemas.microsoft.com/office/powerpoint/2010/main" val="283950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3040" y="2368535"/>
            <a:ext cx="6178731" cy="1458881"/>
          </a:xfrm>
        </p:spPr>
        <p:txBody>
          <a:bodyPr/>
          <a:lstStyle/>
          <a:p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43254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BIAS-OfficeTHEME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ECOBIAS-OfficeTHEME" id="{174D18A5-CE07-4E37-8EAD-E8C3BD2174DE}" vid="{7429E5C2-839C-4A5F-ACA9-63D6315467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ECOBIAS-OfficeTHEME-2</Template>
  <TotalTime>249</TotalTime>
  <Words>380</Words>
  <Application>Microsoft Office PowerPoint</Application>
  <PresentationFormat>On-screen Show (16:9)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ECOBIAS-OfficeTHEME</vt:lpstr>
      <vt:lpstr>Erasmus+ project ECOBIAS  WP 5 DISSEMINATION 5.5. Round tables with stakeholders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Nena65</dc:creator>
  <cp:lastModifiedBy>PMF</cp:lastModifiedBy>
  <cp:revision>55</cp:revision>
  <dcterms:created xsi:type="dcterms:W3CDTF">2020-03-18T00:19:02Z</dcterms:created>
  <dcterms:modified xsi:type="dcterms:W3CDTF">2022-12-06T10:26:32Z</dcterms:modified>
</cp:coreProperties>
</file>