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36" y="64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4828AC-7B89-424F-8D4F-6203B421AB6C}"/>
              </a:ext>
            </a:extLst>
          </p:cNvPr>
          <p:cNvGrpSpPr/>
          <p:nvPr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:a16="http://schemas.microsoft.com/office/drawing/2014/main" id="{E1869F4E-AA23-4791-A53C-DC93E3BB55FD}"/>
                </a:ext>
              </a:extLst>
            </p:cNvPr>
            <p:cNvCxnSpPr/>
            <p:nvPr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:a16="http://schemas.microsoft.com/office/drawing/2014/main" id="{1FB73DAA-E35F-4526-B061-D165824ACF74}"/>
                </a:ext>
              </a:extLst>
            </p:cNvPr>
            <p:cNvCxnSpPr/>
            <p:nvPr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F7D8A590-6B40-DF42-8053-54DB985DA2E2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62F630-DEEB-4C97-9FC4-DDEB9B859916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 - External">
  <p:cSld name="Cover - External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icture Placeholder 7">
            <a:extLst>
              <a:ext uri="{FF2B5EF4-FFF2-40B4-BE49-F238E27FC236}">
                <a16:creationId xmlns:a16="http://schemas.microsoft.com/office/drawing/2014/main" id="{7C79A48C-1403-482D-B586-B39E20C11C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5"/>
            <a:ext cx="9144020" cy="4458394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573781" y="-225"/>
            <a:ext cx="0" cy="709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1" y="2036996"/>
            <a:ext cx="320825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5891400" y="2036996"/>
            <a:ext cx="325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4;p2"/>
          <p:cNvCxnSpPr>
            <a:cxnSpLocks/>
          </p:cNvCxnSpPr>
          <p:nvPr/>
        </p:nvCxnSpPr>
        <p:spPr>
          <a:xfrm>
            <a:off x="4573781" y="1978625"/>
            <a:ext cx="0" cy="247664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BE742695-9DC9-4301-B40B-68B691607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7" name="Text Placeholder 17">
            <a:extLst>
              <a:ext uri="{FF2B5EF4-FFF2-40B4-BE49-F238E27FC236}">
                <a16:creationId xmlns:a16="http://schemas.microsoft.com/office/drawing/2014/main" id="{49A16940-1794-47A4-A8B4-16537A560F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3566" y="3554792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208" name="Text Placeholder 17">
            <a:extLst>
              <a:ext uri="{FF2B5EF4-FFF2-40B4-BE49-F238E27FC236}">
                <a16:creationId xmlns:a16="http://schemas.microsoft.com/office/drawing/2014/main" id="{6585959F-522A-42EA-8320-24EDD9759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3566" y="3822586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sp>
        <p:nvSpPr>
          <p:cNvPr id="209" name="Date Placeholder 8">
            <a:extLst>
              <a:ext uri="{FF2B5EF4-FFF2-40B4-BE49-F238E27FC236}">
                <a16:creationId xmlns:a16="http://schemas.microsoft.com/office/drawing/2014/main" id="{25804725-EB5F-4C88-94C6-FF5BAD3DE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31C276B1-CEB0-40DF-9C35-C7488CB4AA72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35" name="Rectangle 188">
              <a:extLst>
                <a:ext uri="{FF2B5EF4-FFF2-40B4-BE49-F238E27FC236}">
                  <a16:creationId xmlns:a16="http://schemas.microsoft.com/office/drawing/2014/main" id="{E93B5AA9-A5DA-4C8B-9D5B-4718F6672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6" name="Freeform 189">
              <a:extLst>
                <a:ext uri="{FF2B5EF4-FFF2-40B4-BE49-F238E27FC236}">
                  <a16:creationId xmlns:a16="http://schemas.microsoft.com/office/drawing/2014/main" id="{9826341B-C2CD-4694-B3D5-C12C43540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7" name="Freeform 190">
              <a:extLst>
                <a:ext uri="{FF2B5EF4-FFF2-40B4-BE49-F238E27FC236}">
                  <a16:creationId xmlns:a16="http://schemas.microsoft.com/office/drawing/2014/main" id="{BF74283C-F1AC-445F-A195-E7A8454A5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5968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42159-5CB1-4D60-9F84-C0BEA0537756}"/>
              </a:ext>
            </a:extLst>
          </p:cNvPr>
          <p:cNvSpPr/>
          <p:nvPr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2FC07-A25D-46A9-B9E8-488E2B969D41}"/>
              </a:ext>
            </a:extLst>
          </p:cNvPr>
          <p:cNvGrpSpPr/>
          <p:nvPr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04CC6-8243-420C-92F8-4ECE623AB447}"/>
              </a:ext>
            </a:extLst>
          </p:cNvPr>
          <p:cNvSpPr txBox="1"/>
          <p:nvPr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4.12.2022.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3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01B17BC-B4D9-4641-927B-BF865FF8805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F79390-6FDB-4D34-90D1-BBD81CDD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Leader Reports -Project Results– WP1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Milica </a:t>
            </a:r>
            <a:r>
              <a:rPr lang="en-US" dirty="0" err="1"/>
              <a:t>Stojkovi</a:t>
            </a:r>
            <a:r>
              <a:rPr lang="sr-Latn-RS" dirty="0"/>
              <a:t>ć Piperac, December 9th, 2022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928E2-C1CB-4FE6-962C-CD7605F903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r-Latn-RS" dirty="0"/>
              <a:t>ECOBIAS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276B75-F2D6-4B3C-A19B-3ABF063452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Latn-RS" dirty="0"/>
              <a:t>Final conference, IUT Travnik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79B6367-613A-44E2-87E9-A018EF2734D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WP1 Preparation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9ACDB54-1D50-45B7-8F5D-9A2967BC8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89712"/>
            <a:ext cx="4658497" cy="524887"/>
          </a:xfrm>
        </p:spPr>
        <p:txBody>
          <a:bodyPr/>
          <a:lstStyle/>
          <a:p>
            <a:r>
              <a:rPr lang="sr-Latn-RS" b="1" dirty="0"/>
              <a:t>Reports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</a:t>
            </a:r>
            <a:r>
              <a:rPr lang="en-US" dirty="0" err="1"/>
              <a:t>PgC</a:t>
            </a:r>
            <a:r>
              <a:rPr lang="en-US" dirty="0"/>
              <a:t> partners Knowledge/Skills/Practice in EMAB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PC partners Knowledge/Skills/Practice in EMAB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existing curricula related to EMAB in both </a:t>
            </a:r>
            <a:r>
              <a:rPr lang="en-US" dirty="0" err="1"/>
              <a:t>Programme</a:t>
            </a:r>
            <a:r>
              <a:rPr lang="en-US" dirty="0"/>
              <a:t> and Partner Country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labor market needs relevant to EMAB in PCs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81E27B5-7329-5711-A191-5DF019ADF1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A02510-FCF4-4407-A438-215D6C1DD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Repot on Task 1.1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B9651B1-3833-0F9E-858C-890185E8B0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Analysis of </a:t>
            </a:r>
            <a:r>
              <a:rPr lang="en-US" dirty="0" err="1"/>
              <a:t>PgC</a:t>
            </a:r>
            <a:r>
              <a:rPr lang="en-US" dirty="0"/>
              <a:t> partners Knowledge/Skills/Practice in EMAB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4F353B-EE72-046A-7671-AFFDEADC63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212" y="2546453"/>
            <a:ext cx="4459006" cy="632683"/>
          </a:xfrm>
        </p:spPr>
        <p:txBody>
          <a:bodyPr/>
          <a:lstStyle/>
          <a:p>
            <a:pPr marL="323846" indent="-171450" algn="just">
              <a:buFont typeface="Wingdings" panose="05000000000000000000" pitchFamily="2" charset="2"/>
              <a:buChar char="ü"/>
            </a:pPr>
            <a:r>
              <a:rPr lang="en-US" dirty="0"/>
              <a:t>All </a:t>
            </a:r>
            <a:r>
              <a:rPr lang="en-US" dirty="0" err="1"/>
              <a:t>programme</a:t>
            </a:r>
            <a:r>
              <a:rPr lang="en-US" dirty="0"/>
              <a:t> countries have exceptional expertise and long tradition in the area of ecological monitoring and freshwater bioassessment.</a:t>
            </a:r>
            <a:r>
              <a:rPr lang="sr-Latn-RS" dirty="0"/>
              <a:t> They </a:t>
            </a:r>
            <a:r>
              <a:rPr lang="en-US" dirty="0"/>
              <a:t>perform biomonitoring </a:t>
            </a:r>
            <a:r>
              <a:rPr lang="en-US" dirty="0" err="1"/>
              <a:t>programmes</a:t>
            </a:r>
            <a:r>
              <a:rPr lang="en-US" dirty="0"/>
              <a:t> in accordance with actual EU legislation. </a:t>
            </a:r>
            <a:endParaRPr lang="sr-Latn-RS" dirty="0"/>
          </a:p>
          <a:p>
            <a:pPr marL="323846" indent="-171450" algn="just">
              <a:buFont typeface="Wingdings" panose="05000000000000000000" pitchFamily="2" charset="2"/>
              <a:buChar char="ü"/>
            </a:pPr>
            <a:r>
              <a:rPr lang="en-US" dirty="0"/>
              <a:t>This is especially true for Germany, but also Croatia and Serbia who have been successfully implemented methodology proposed by the EU Water Framework Directive (WFD) in the last decade</a:t>
            </a:r>
            <a:endParaRPr lang="sr-Latn-RS" dirty="0"/>
          </a:p>
          <a:p>
            <a:pPr marL="323846" indent="-171450" algn="just">
              <a:buFont typeface="Wingdings" panose="05000000000000000000" pitchFamily="2" charset="2"/>
              <a:buChar char="ü"/>
            </a:pPr>
            <a:r>
              <a:rPr lang="en-US" dirty="0"/>
              <a:t>Program countries seem to be completely suitable to perform a professional education of future professionals in Bosnia and Herzegovina and Montenegro as Partner countries.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1DC1EC-AD2C-451F-9133-8C7CD510BA7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7E5BCE-231D-5143-9074-FA7F160039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793" y="-98375"/>
            <a:ext cx="9144020" cy="4458394"/>
          </a:xfrm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F49039-DEB7-D7EE-278C-A14FAD92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Repot on Task 1.2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D038B71-577B-9A0A-7AC5-90BF8DDFF0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Analysis of PC partners Knowledge/Skills/Practice in EMAB</a:t>
            </a:r>
            <a:endParaRPr lang="sr-Latn-RS" dirty="0"/>
          </a:p>
          <a:p>
            <a:r>
              <a:rPr lang="sr-Latn-RS" dirty="0"/>
              <a:t>	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5F3350-ACCD-8310-1935-7C273D9D70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801" y="2815607"/>
            <a:ext cx="4519416" cy="857027"/>
          </a:xfrm>
        </p:spPr>
        <p:txBody>
          <a:bodyPr/>
          <a:lstStyle/>
          <a:p>
            <a:r>
              <a:rPr lang="sr-Latn-RS" b="1" dirty="0"/>
              <a:t>Q</a:t>
            </a:r>
            <a:r>
              <a:rPr lang="en-US" b="1" dirty="0" err="1"/>
              <a:t>uestionnaire</a:t>
            </a:r>
            <a:r>
              <a:rPr lang="en-US" b="1" dirty="0"/>
              <a:t> </a:t>
            </a:r>
            <a:endParaRPr lang="sr-Latn-RS" b="1" dirty="0"/>
          </a:p>
          <a:p>
            <a:endParaRPr lang="en-US" dirty="0"/>
          </a:p>
          <a:p>
            <a:r>
              <a:rPr lang="en-US" dirty="0"/>
              <a:t>1.</a:t>
            </a:r>
            <a:r>
              <a:rPr lang="sr-Latn-RS" dirty="0"/>
              <a:t> </a:t>
            </a:r>
            <a:r>
              <a:rPr lang="en-US" dirty="0"/>
              <a:t>How frequent you conduct monitoring </a:t>
            </a:r>
            <a:r>
              <a:rPr lang="en-US" dirty="0" err="1"/>
              <a:t>programme</a:t>
            </a:r>
            <a:r>
              <a:rPr lang="en-US" dirty="0"/>
              <a:t>?</a:t>
            </a:r>
          </a:p>
          <a:p>
            <a:r>
              <a:rPr lang="en-US" dirty="0"/>
              <a:t>2.</a:t>
            </a:r>
            <a:r>
              <a:rPr lang="sr-Latn-RS" dirty="0"/>
              <a:t> </a:t>
            </a:r>
            <a:r>
              <a:rPr lang="en-US" dirty="0"/>
              <a:t>Which biological quality elements do you </a:t>
            </a:r>
            <a:r>
              <a:rPr lang="en-US" dirty="0" err="1"/>
              <a:t>monitore</a:t>
            </a:r>
            <a:r>
              <a:rPr lang="en-US" dirty="0"/>
              <a:t>?</a:t>
            </a:r>
          </a:p>
          <a:p>
            <a:r>
              <a:rPr lang="en-US" dirty="0"/>
              <a:t>3.</a:t>
            </a:r>
            <a:r>
              <a:rPr lang="sr-Latn-RS" dirty="0"/>
              <a:t> </a:t>
            </a:r>
            <a:r>
              <a:rPr lang="en-US" dirty="0"/>
              <a:t>Which standard and calibrated methods for data collecting and processing do you use?</a:t>
            </a:r>
          </a:p>
          <a:p>
            <a:r>
              <a:rPr lang="en-US" dirty="0"/>
              <a:t>4.</a:t>
            </a:r>
            <a:r>
              <a:rPr lang="sr-Latn-RS" dirty="0"/>
              <a:t> </a:t>
            </a:r>
            <a:r>
              <a:rPr lang="en-US" dirty="0"/>
              <a:t>Please describe spatial distribution of investigated sample points?</a:t>
            </a:r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AFA4E2-BBA8-06C0-B79C-66E592224C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849813"/>
            <a:ext cx="1698187" cy="274637"/>
          </a:xfrm>
        </p:spPr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BCB78A0-2957-1A2C-E3CC-D780F51B9B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793" y="0"/>
            <a:ext cx="9144020" cy="4458394"/>
          </a:xfrm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FAA48F-493D-7E1C-1583-813F00634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Repot on Task 1.3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28FACCB-4997-0632-C794-7D8C6E6310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A3A3A"/>
                </a:solidFill>
                <a:effectLst/>
                <a:latin typeface="Verdana" panose="020B0604030504040204" pitchFamily="34" charset="0"/>
              </a:rPr>
              <a:t>Analysis of existing curricula related to EMAB in both </a:t>
            </a:r>
            <a:r>
              <a:rPr lang="en-US" b="0" i="0" dirty="0" err="1">
                <a:solidFill>
                  <a:srgbClr val="3A3A3A"/>
                </a:solidFill>
                <a:effectLst/>
                <a:latin typeface="Verdana" panose="020B0604030504040204" pitchFamily="34" charset="0"/>
              </a:rPr>
              <a:t>Programme</a:t>
            </a:r>
            <a:r>
              <a:rPr lang="en-US" b="0" i="0" dirty="0">
                <a:solidFill>
                  <a:srgbClr val="3A3A3A"/>
                </a:solidFill>
                <a:effectLst/>
                <a:latin typeface="Verdana" panose="020B0604030504040204" pitchFamily="34" charset="0"/>
              </a:rPr>
              <a:t> and Partner Country partners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A6666E-9C5F-B5E0-7D89-CC1D9BE47E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98" y="3060722"/>
            <a:ext cx="3984602" cy="632683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PgCs</a:t>
            </a:r>
            <a:r>
              <a:rPr lang="en-US" dirty="0"/>
              <a:t> and PCs no explicit MSC study </a:t>
            </a:r>
            <a:r>
              <a:rPr lang="en-US" dirty="0" err="1"/>
              <a:t>programme</a:t>
            </a:r>
            <a:r>
              <a:rPr lang="en-US" dirty="0"/>
              <a:t> for EMAB exists. </a:t>
            </a:r>
            <a:endParaRPr lang="sr-Latn-RS" dirty="0"/>
          </a:p>
          <a:p>
            <a:r>
              <a:rPr lang="en-US" dirty="0"/>
              <a:t>However, as part of several other Master study </a:t>
            </a:r>
            <a:r>
              <a:rPr lang="en-US" dirty="0" err="1"/>
              <a:t>programmes</a:t>
            </a:r>
            <a:r>
              <a:rPr lang="en-US" dirty="0"/>
              <a:t>, several modules (or parts of modules) exist that are closely related to content relevant to EMAB.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38D2EF-C4F6-92EA-66CC-648D1FD872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0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B9C3208-54BC-E196-6EDB-A7B3EA71DD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793" y="-98375"/>
            <a:ext cx="9144020" cy="4458394"/>
          </a:xfrm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9140DD-3AC3-8020-DADC-3A8AD82C0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Repot on Task 1.4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DC7C8B9-77FE-6272-04BB-331845B029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Analysis of labor market needs relevant to EMAB in PCs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1B8450-DA4B-88C8-349F-8DC0BE538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5144" y="2378298"/>
            <a:ext cx="4804166" cy="632683"/>
          </a:xfrm>
        </p:spPr>
        <p:txBody>
          <a:bodyPr/>
          <a:lstStyle/>
          <a:p>
            <a:r>
              <a:rPr lang="sr-Latn-RS" b="1" dirty="0"/>
              <a:t>Q</a:t>
            </a:r>
            <a:r>
              <a:rPr lang="en-US" b="1" dirty="0" err="1"/>
              <a:t>uestionnaire</a:t>
            </a:r>
            <a:r>
              <a:rPr lang="en-US" b="1" dirty="0"/>
              <a:t> </a:t>
            </a:r>
            <a:endParaRPr lang="sr-Latn-RS" b="1" dirty="0"/>
          </a:p>
          <a:p>
            <a:r>
              <a:rPr lang="en-US" dirty="0"/>
              <a:t>Monitoring of aquatic macrophytes</a:t>
            </a:r>
          </a:p>
          <a:p>
            <a:r>
              <a:rPr lang="en-US" dirty="0"/>
              <a:t>Monitoring of macroinvertebrates</a:t>
            </a:r>
          </a:p>
          <a:p>
            <a:r>
              <a:rPr lang="en-US" dirty="0"/>
              <a:t>Microbiological monitoring of aquatic ecosystems</a:t>
            </a:r>
          </a:p>
          <a:p>
            <a:r>
              <a:rPr lang="en-US" dirty="0"/>
              <a:t>Monitoring and assessing of fish stock</a:t>
            </a:r>
          </a:p>
          <a:p>
            <a:r>
              <a:rPr lang="en-US" dirty="0"/>
              <a:t>GIS and remote sensing monitoring</a:t>
            </a:r>
          </a:p>
          <a:p>
            <a:r>
              <a:rPr lang="en-US" dirty="0"/>
              <a:t>Environmental engineering and water protection technologies</a:t>
            </a:r>
          </a:p>
          <a:p>
            <a:r>
              <a:rPr lang="en-US" dirty="0"/>
              <a:t>Monitoring of riparian habitats</a:t>
            </a:r>
          </a:p>
          <a:p>
            <a:r>
              <a:rPr lang="en-US" dirty="0"/>
              <a:t>Monitoring of macroalgae and cryptogamic flora</a:t>
            </a:r>
          </a:p>
          <a:p>
            <a:r>
              <a:rPr lang="en-US" dirty="0"/>
              <a:t>Data processing</a:t>
            </a:r>
          </a:p>
          <a:p>
            <a:r>
              <a:rPr lang="en-US" dirty="0"/>
              <a:t>Monitoring of </a:t>
            </a:r>
            <a:r>
              <a:rPr lang="en-US" dirty="0" err="1"/>
              <a:t>phytobenthos</a:t>
            </a:r>
            <a:endParaRPr lang="en-US" dirty="0"/>
          </a:p>
          <a:p>
            <a:r>
              <a:rPr lang="en-US" dirty="0"/>
              <a:t>Administrative work related to EU and national legislation and</a:t>
            </a:r>
          </a:p>
          <a:p>
            <a:r>
              <a:rPr lang="en-US" dirty="0"/>
              <a:t>Policy in water quality and conservation of freshwater ecosystems</a:t>
            </a:r>
          </a:p>
          <a:p>
            <a:r>
              <a:rPr lang="en-US" dirty="0"/>
              <a:t>Writing project proposals</a:t>
            </a:r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9120FF-5460-73D8-6808-42AB3613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849813"/>
            <a:ext cx="1698187" cy="274637"/>
          </a:xfrm>
        </p:spPr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12/4/2022</a:t>
            </a:fld>
            <a:endParaRPr lang="en-US" dirty="0"/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E530EA53-1E9E-6E45-3B86-E2BDC0604698}"/>
              </a:ext>
            </a:extLst>
          </p:cNvPr>
          <p:cNvSpPr txBox="1">
            <a:spLocks/>
          </p:cNvSpPr>
          <p:nvPr/>
        </p:nvSpPr>
        <p:spPr>
          <a:xfrm>
            <a:off x="4673600" y="2441799"/>
            <a:ext cx="4570217" cy="513900"/>
          </a:xfrm>
          <a:prstGeom prst="rect">
            <a:avLst/>
          </a:prstGeom>
        </p:spPr>
        <p:txBody>
          <a:bodyPr spcFirstLastPara="1" vert="horz" wrap="square" lIns="274300" tIns="91425" rIns="18287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1pPr>
            <a:lvl2pPr marL="228600" marR="0" lvl="1" indent="-2286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L="457200" marR="0" lvl="2" indent="-2286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3pPr>
            <a:lvl4pPr marL="685800" marR="0" lvl="3" indent="-2286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4pPr>
            <a:lvl5pPr marL="914400" marR="0" lvl="4" indent="-2286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err="1"/>
              <a:t>Labour</a:t>
            </a:r>
            <a:r>
              <a:rPr lang="en-US" dirty="0"/>
              <a:t> market needs are higher in Bosnia in comparison to Montenegro, when the both, prequalification and new job needs are considered.  </a:t>
            </a:r>
          </a:p>
          <a:p>
            <a:endParaRPr lang="en-US" dirty="0"/>
          </a:p>
          <a:p>
            <a:r>
              <a:rPr lang="en-US" dirty="0"/>
              <a:t>New job offers are higher in Montenegro, especially in non-governmental institutions.</a:t>
            </a:r>
          </a:p>
        </p:txBody>
      </p:sp>
    </p:spTree>
    <p:extLst>
      <p:ext uri="{BB962C8B-B14F-4D97-AF65-F5344CB8AC3E}">
        <p14:creationId xmlns:p14="http://schemas.microsoft.com/office/powerpoint/2010/main" val="28803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COBIAS-OfficeTHEME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OBIAS-OfficeTHEME" id="{174D18A5-CE07-4E37-8EAD-E8C3BD2174DE}" vid="{7429E5C2-839C-4A5F-ACA9-63D6315467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ECOBIAS-OfficeTHEME-2</Template>
  <TotalTime>151</TotalTime>
  <Words>424</Words>
  <Application>Microsoft Office PowerPoint</Application>
  <PresentationFormat>On-screen Show (16:9)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Myriad Pro</vt:lpstr>
      <vt:lpstr>Open Sans</vt:lpstr>
      <vt:lpstr>Source Sans Pro</vt:lpstr>
      <vt:lpstr>Verdana</vt:lpstr>
      <vt:lpstr>Wingdings</vt:lpstr>
      <vt:lpstr>ECOBIAS-OfficeTHEME</vt:lpstr>
      <vt:lpstr>Task Leader Reports -Project Results– WP1</vt:lpstr>
      <vt:lpstr>WP1 Preparation</vt:lpstr>
      <vt:lpstr>Repot on Task 1.1</vt:lpstr>
      <vt:lpstr>Repot on Task 1.2</vt:lpstr>
      <vt:lpstr>Repot on Task 1.3</vt:lpstr>
      <vt:lpstr>Repot on Task 1.4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Nena65</dc:creator>
  <cp:lastModifiedBy>Milica Piperac</cp:lastModifiedBy>
  <cp:revision>7</cp:revision>
  <dcterms:created xsi:type="dcterms:W3CDTF">2020-03-18T00:19:02Z</dcterms:created>
  <dcterms:modified xsi:type="dcterms:W3CDTF">2022-12-04T15:41:09Z</dcterms:modified>
</cp:coreProperties>
</file>